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3" name="Google Shape;5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While training the deep learning model, we need to modify each epoch's weights and minimize the loss function.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Medical Image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Abnormality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Lung X-Rays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0" name="Google Shape;5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/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b="0" sz="4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rect b="b" l="l" r="r" t="t"/>
            <a:pathLst>
              <a:path extrusionOk="0" h="4880" w="5504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rect b="b" l="l" r="r" t="t"/>
            <a:pathLst>
              <a:path extrusionOk="0" h="9281" w="10748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grpSp>
        <p:nvGrpSpPr>
          <p:cNvPr id="194" name="Google Shape;194;p3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195" name="Google Shape;195;p3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4" name="Google Shape;224;p3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5" name="Google Shape;225;p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8" name="Google Shape;228;p4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29" name="Google Shape;229;p4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30" name="Google Shape;230;p4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A4C2F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9" name="Google Shape;259;p4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0" name="Google Shape;260;p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63" name="Google Shape;263;p5"/>
          <p:cNvSpPr txBox="1"/>
          <p:nvPr>
            <p:ph idx="1" type="body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4" name="Google Shape;264;p5"/>
          <p:cNvSpPr txBox="1"/>
          <p:nvPr>
            <p:ph idx="2" type="body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5" name="Google Shape;265;p5"/>
          <p:cNvSpPr txBox="1"/>
          <p:nvPr>
            <p:ph idx="3" type="body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grpSp>
        <p:nvGrpSpPr>
          <p:cNvPr id="266" name="Google Shape;266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67" name="Google Shape;267;p5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6" name="Google Shape;296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7" name="Google Shape;297;p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6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6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6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6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6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6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6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6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6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6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6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6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6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6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6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6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6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6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6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6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6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6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6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6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6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6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7"/>
          <p:cNvSpPr txBox="1"/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b="0" sz="3700"/>
            </a:lvl9pPr>
          </a:lstStyle>
          <a:p/>
        </p:txBody>
      </p:sp>
      <p:sp>
        <p:nvSpPr>
          <p:cNvPr id="343" name="Google Shape;343;p7"/>
          <p:cNvSpPr txBox="1"/>
          <p:nvPr>
            <p:ph idx="1" type="subTitle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344" name="Google Shape;344;p7"/>
          <p:cNvSpPr/>
          <p:nvPr/>
        </p:nvSpPr>
        <p:spPr>
          <a:xfrm>
            <a:off x="4412080" y="4661638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3968826" y="4000288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6283364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57465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70636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65815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65071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55010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52015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4765584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"/>
          <p:cNvSpPr/>
          <p:nvPr/>
        </p:nvSpPr>
        <p:spPr>
          <a:xfrm>
            <a:off x="55218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8052577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"/>
          <p:cNvSpPr/>
          <p:nvPr/>
        </p:nvSpPr>
        <p:spPr>
          <a:xfrm>
            <a:off x="6984573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61607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48922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4489179" y="4206693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"/>
          <p:cNvSpPr/>
          <p:nvPr/>
        </p:nvSpPr>
        <p:spPr>
          <a:xfrm rot="1920548">
            <a:off x="7236726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"/>
          <p:cNvSpPr/>
          <p:nvPr/>
        </p:nvSpPr>
        <p:spPr>
          <a:xfrm>
            <a:off x="82632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"/>
          <p:cNvSpPr/>
          <p:nvPr/>
        </p:nvSpPr>
        <p:spPr>
          <a:xfrm rot="-5400000">
            <a:off x="76843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"/>
          <p:cNvSpPr/>
          <p:nvPr/>
        </p:nvSpPr>
        <p:spPr>
          <a:xfrm>
            <a:off x="50595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"/>
          <p:cNvSpPr/>
          <p:nvPr/>
        </p:nvSpPr>
        <p:spPr>
          <a:xfrm>
            <a:off x="1482765" y="42095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"/>
          <p:cNvSpPr/>
          <p:nvPr/>
        </p:nvSpPr>
        <p:spPr>
          <a:xfrm>
            <a:off x="945960" y="4042836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"/>
          <p:cNvSpPr/>
          <p:nvPr/>
        </p:nvSpPr>
        <p:spPr>
          <a:xfrm>
            <a:off x="2263010" y="4132028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"/>
          <p:cNvSpPr/>
          <p:nvPr/>
        </p:nvSpPr>
        <p:spPr>
          <a:xfrm>
            <a:off x="1780917" y="4041241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1706532" y="453396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"/>
          <p:cNvSpPr/>
          <p:nvPr/>
        </p:nvSpPr>
        <p:spPr>
          <a:xfrm>
            <a:off x="400967" y="4075599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"/>
          <p:cNvSpPr/>
          <p:nvPr/>
        </p:nvSpPr>
        <p:spPr>
          <a:xfrm>
            <a:off x="32519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"/>
          <p:cNvSpPr/>
          <p:nvPr/>
        </p:nvSpPr>
        <p:spPr>
          <a:xfrm>
            <a:off x="3251978" y="402927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"/>
          <p:cNvSpPr/>
          <p:nvPr/>
        </p:nvSpPr>
        <p:spPr>
          <a:xfrm>
            <a:off x="2183974" y="4950383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7"/>
          <p:cNvSpPr/>
          <p:nvPr/>
        </p:nvSpPr>
        <p:spPr>
          <a:xfrm>
            <a:off x="39491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7"/>
          <p:cNvSpPr/>
          <p:nvPr/>
        </p:nvSpPr>
        <p:spPr>
          <a:xfrm>
            <a:off x="1360115" y="4780234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7"/>
          <p:cNvSpPr/>
          <p:nvPr/>
        </p:nvSpPr>
        <p:spPr>
          <a:xfrm>
            <a:off x="37218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7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7"/>
          <p:cNvSpPr/>
          <p:nvPr/>
        </p:nvSpPr>
        <p:spPr>
          <a:xfrm>
            <a:off x="40288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7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7"/>
          <p:cNvSpPr/>
          <p:nvPr/>
        </p:nvSpPr>
        <p:spPr>
          <a:xfrm rot="1920548">
            <a:off x="2436125" y="46581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7"/>
          <p:cNvSpPr/>
          <p:nvPr/>
        </p:nvSpPr>
        <p:spPr>
          <a:xfrm>
            <a:off x="3462692" y="4517805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7"/>
          <p:cNvSpPr/>
          <p:nvPr/>
        </p:nvSpPr>
        <p:spPr>
          <a:xfrm rot="-5400000">
            <a:off x="2883755" y="39822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7"/>
          <p:cNvSpPr/>
          <p:nvPr/>
        </p:nvSpPr>
        <p:spPr>
          <a:xfrm>
            <a:off x="28590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7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7"/>
          <p:cNvSpPr/>
          <p:nvPr/>
        </p:nvSpPr>
        <p:spPr>
          <a:xfrm>
            <a:off x="29818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8"/>
          <p:cNvSpPr txBox="1"/>
          <p:nvPr>
            <p:ph idx="1" type="body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735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b="1" sz="2500">
                <a:solidFill>
                  <a:srgbClr val="1C4587"/>
                </a:solidFill>
              </a:defRPr>
            </a:lvl1pPr>
            <a:lvl2pPr indent="-3873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b="1" sz="2500">
                <a:solidFill>
                  <a:srgbClr val="1C4587"/>
                </a:solidFill>
              </a:defRPr>
            </a:lvl2pPr>
            <a:lvl3pPr indent="-38735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3pPr>
            <a:lvl4pPr indent="-38735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4pPr>
            <a:lvl5pPr indent="-38735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5pPr>
            <a:lvl6pPr indent="-38735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6pPr>
            <a:lvl7pPr indent="-38735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b="1" sz="2500">
                <a:solidFill>
                  <a:srgbClr val="1C4587"/>
                </a:solidFill>
              </a:defRPr>
            </a:lvl7pPr>
            <a:lvl8pPr indent="-38735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b="1" sz="2500">
                <a:solidFill>
                  <a:srgbClr val="1C4587"/>
                </a:solidFill>
              </a:defRPr>
            </a:lvl8pPr>
            <a:lvl9pPr indent="-38735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b="1" sz="2500">
                <a:solidFill>
                  <a:srgbClr val="1C4587"/>
                </a:solidFill>
              </a:defRPr>
            </a:lvl9pPr>
          </a:lstStyle>
          <a:p/>
        </p:txBody>
      </p:sp>
      <p:sp>
        <p:nvSpPr>
          <p:cNvPr id="397" name="Google Shape;397;p8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8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8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8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8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8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8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8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8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8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8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8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8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8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8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8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8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8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8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8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8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8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8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8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8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8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8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8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8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8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8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8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8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8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8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8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8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8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1" name="Google Shape;441;p9"/>
          <p:cNvSpPr txBox="1"/>
          <p:nvPr>
            <p:ph idx="1" type="body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442" name="Google Shape;442;p9"/>
          <p:cNvSpPr txBox="1"/>
          <p:nvPr>
            <p:ph idx="2" type="body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indent="-3683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indent="-3683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/>
        </p:txBody>
      </p:sp>
      <p:grpSp>
        <p:nvGrpSpPr>
          <p:cNvPr id="443" name="Google Shape;443;p9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44" name="Google Shape;444;p9"/>
            <p:cNvSpPr/>
            <p:nvPr/>
          </p:nvSpPr>
          <p:spPr>
            <a:xfrm>
              <a:off x="6371275" y="842300"/>
              <a:ext cx="397100" cy="492450"/>
            </a:xfrm>
            <a:custGeom>
              <a:rect b="b" l="l" r="r" t="t"/>
              <a:pathLst>
                <a:path extrusionOk="0" h="19698" w="15884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6991200" y="2879025"/>
              <a:ext cx="390675" cy="444800"/>
            </a:xfrm>
            <a:custGeom>
              <a:rect b="b" l="l" r="r" t="t"/>
              <a:pathLst>
                <a:path extrusionOk="0" h="17792" w="15627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6244725" y="2547975"/>
              <a:ext cx="185275" cy="404450"/>
            </a:xfrm>
            <a:custGeom>
              <a:rect b="b" l="l" r="r" t="t"/>
              <a:pathLst>
                <a:path extrusionOk="0" h="16178" w="7411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6823375" y="1978500"/>
              <a:ext cx="365025" cy="447525"/>
            </a:xfrm>
            <a:custGeom>
              <a:rect b="b" l="l" r="r" t="t"/>
              <a:pathLst>
                <a:path extrusionOk="0" h="17901" w="14601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6071400" y="1791425"/>
              <a:ext cx="402625" cy="375100"/>
            </a:xfrm>
            <a:custGeom>
              <a:rect b="b" l="l" r="r" t="t"/>
              <a:pathLst>
                <a:path extrusionOk="0" h="15004" w="16105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6902250" y="3951050"/>
              <a:ext cx="436525" cy="299875"/>
            </a:xfrm>
            <a:custGeom>
              <a:rect b="b" l="l" r="r" t="t"/>
              <a:pathLst>
                <a:path extrusionOk="0" h="11995" w="17461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6405225" y="2154575"/>
              <a:ext cx="328325" cy="339325"/>
            </a:xfrm>
            <a:custGeom>
              <a:rect b="b" l="l" r="r" t="t"/>
              <a:pathLst>
                <a:path extrusionOk="0" h="13573" w="13133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6537275" y="2750650"/>
              <a:ext cx="459450" cy="475050"/>
            </a:xfrm>
            <a:custGeom>
              <a:rect b="b" l="l" r="r" t="t"/>
              <a:pathLst>
                <a:path extrusionOk="0" h="19002" w="18378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6855475" y="1544725"/>
              <a:ext cx="444800" cy="353100"/>
            </a:xfrm>
            <a:custGeom>
              <a:rect b="b" l="l" r="r" t="t"/>
              <a:pathLst>
                <a:path extrusionOk="0" h="14124" w="17792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6844475" y="1037625"/>
              <a:ext cx="414525" cy="389750"/>
            </a:xfrm>
            <a:custGeom>
              <a:rect b="b" l="l" r="r" t="t"/>
              <a:pathLst>
                <a:path extrusionOk="0" h="15590" w="16581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6553775" y="1840025"/>
              <a:ext cx="234775" cy="276975"/>
            </a:xfrm>
            <a:custGeom>
              <a:rect b="b" l="l" r="r" t="t"/>
              <a:pathLst>
                <a:path extrusionOk="0" h="11079" w="9391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6618875" y="2550725"/>
              <a:ext cx="408125" cy="156850"/>
            </a:xfrm>
            <a:custGeom>
              <a:rect b="b" l="l" r="r" t="t"/>
              <a:pathLst>
                <a:path extrusionOk="0" h="6274" w="16325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6336425" y="4507675"/>
              <a:ext cx="520000" cy="365000"/>
            </a:xfrm>
            <a:custGeom>
              <a:rect b="b" l="l" r="r" t="t"/>
              <a:pathLst>
                <a:path extrusionOk="0" h="14600" w="2080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6425400" y="3728200"/>
              <a:ext cx="342075" cy="360425"/>
            </a:xfrm>
            <a:custGeom>
              <a:rect b="b" l="l" r="r" t="t"/>
              <a:pathLst>
                <a:path extrusionOk="0" h="14417" w="13683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789450" y="3384325"/>
              <a:ext cx="262300" cy="186175"/>
            </a:xfrm>
            <a:custGeom>
              <a:rect b="b" l="l" r="r" t="t"/>
              <a:pathLst>
                <a:path extrusionOk="0" h="7447" w="10492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6950850" y="4617725"/>
              <a:ext cx="254050" cy="162350"/>
            </a:xfrm>
            <a:custGeom>
              <a:rect b="b" l="l" r="r" t="t"/>
              <a:pathLst>
                <a:path extrusionOk="0" h="6494" w="10162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6051225" y="1090800"/>
              <a:ext cx="285225" cy="283400"/>
            </a:xfrm>
            <a:custGeom>
              <a:rect b="b" l="l" r="r" t="t"/>
              <a:pathLst>
                <a:path extrusionOk="0" h="11336" w="11409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6849975" y="3631900"/>
              <a:ext cx="270550" cy="339350"/>
            </a:xfrm>
            <a:custGeom>
              <a:rect b="b" l="l" r="r" t="t"/>
              <a:pathLst>
                <a:path extrusionOk="0" h="13574" w="10822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351100" y="3281600"/>
              <a:ext cx="366850" cy="361350"/>
            </a:xfrm>
            <a:custGeom>
              <a:rect b="b" l="l" r="r" t="t"/>
              <a:pathLst>
                <a:path extrusionOk="0" h="14454" w="14674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6316250" y="3040425"/>
              <a:ext cx="137600" cy="122000"/>
            </a:xfrm>
            <a:custGeom>
              <a:rect b="b" l="l" r="r" t="t"/>
              <a:pathLst>
                <a:path extrusionOk="0" h="4880" w="5504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879325" y="4294925"/>
              <a:ext cx="344825" cy="254975"/>
            </a:xfrm>
            <a:custGeom>
              <a:rect b="b" l="l" r="r" t="t"/>
              <a:pathLst>
                <a:path extrusionOk="0" h="10199" w="13793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6114500" y="2324225"/>
              <a:ext cx="158675" cy="329225"/>
            </a:xfrm>
            <a:custGeom>
              <a:rect b="b" l="l" r="r" t="t"/>
              <a:pathLst>
                <a:path extrusionOk="0" h="13169" w="6347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6335525" y="1405350"/>
              <a:ext cx="442025" cy="375100"/>
            </a:xfrm>
            <a:custGeom>
              <a:rect b="b" l="l" r="r" t="t"/>
              <a:pathLst>
                <a:path extrusionOk="0" h="15004" w="17681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6059500" y="3516375"/>
              <a:ext cx="268700" cy="232025"/>
            </a:xfrm>
            <a:custGeom>
              <a:rect b="b" l="l" r="r" t="t"/>
              <a:pathLst>
                <a:path extrusionOk="0" h="9281" w="10748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6385050" y="4208725"/>
              <a:ext cx="422775" cy="298975"/>
            </a:xfrm>
            <a:custGeom>
              <a:rect b="b" l="l" r="r" t="t"/>
              <a:pathLst>
                <a:path extrusionOk="0" h="11959" w="16911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7121425" y="2437925"/>
              <a:ext cx="246700" cy="315500"/>
            </a:xfrm>
            <a:custGeom>
              <a:rect b="b" l="l" r="r" t="t"/>
              <a:pathLst>
                <a:path extrusionOk="0" h="12620" w="9868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062250" y="3853825"/>
              <a:ext cx="332900" cy="376025"/>
            </a:xfrm>
            <a:custGeom>
              <a:rect b="b" l="l" r="r" t="t"/>
              <a:pathLst>
                <a:path extrusionOk="0" h="15041" w="13316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6023725" y="3167900"/>
              <a:ext cx="340250" cy="227450"/>
            </a:xfrm>
            <a:custGeom>
              <a:rect b="b" l="l" r="r" t="t"/>
              <a:pathLst>
                <a:path extrusionOk="0" h="9098" w="1361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7109500" y="3449425"/>
              <a:ext cx="154100" cy="165100"/>
            </a:xfrm>
            <a:custGeom>
              <a:rect b="b" l="l" r="r" t="t"/>
              <a:pathLst>
                <a:path extrusionOk="0" h="6604" w="6164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3" name="Google Shape;473;p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cap="rnd" cmpd="sng" w="19050">
            <a:solidFill>
              <a:srgbClr val="A4C2F4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74" name="Google Shape;474;p9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rect b="b" l="l" r="r" t="t"/>
            <a:pathLst>
              <a:path extrusionOk="0" h="19698" w="15884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rect b="b" l="l" r="r" t="t"/>
            <a:pathLst>
              <a:path extrusionOk="0" h="17792" w="15627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rect b="b" l="l" r="r" t="t"/>
            <a:pathLst>
              <a:path extrusionOk="0" h="11995" w="17461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rect b="b" l="l" r="r" t="t"/>
            <a:pathLst>
              <a:path extrusionOk="0" h="16178" w="7411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rect b="b" l="l" r="r" t="t"/>
            <a:pathLst>
              <a:path extrusionOk="0" h="17901" w="14601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rect b="b" l="l" r="r" t="t"/>
            <a:pathLst>
              <a:path extrusionOk="0" h="15004" w="16105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rect b="b" l="l" r="r" t="t"/>
            <a:pathLst>
              <a:path extrusionOk="0" h="13573" w="13133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rect b="b" l="l" r="r" t="t"/>
            <a:pathLst>
              <a:path extrusionOk="0" h="19002" w="18378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rect b="b" l="l" r="r" t="t"/>
            <a:pathLst>
              <a:path extrusionOk="0" h="14124" w="17792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rect b="b" l="l" r="r" t="t"/>
            <a:pathLst>
              <a:path extrusionOk="0" h="15590" w="16581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rect b="b" l="l" r="r" t="t"/>
            <a:pathLst>
              <a:path extrusionOk="0" h="11079" w="9391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rect b="b" l="l" r="r" t="t"/>
            <a:pathLst>
              <a:path extrusionOk="0" h="6274" w="16325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rect b="b" l="l" r="r" t="t"/>
            <a:pathLst>
              <a:path extrusionOk="0" h="14600" w="2080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rect b="b" l="l" r="r" t="t"/>
            <a:pathLst>
              <a:path extrusionOk="0" h="14417" w="13683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rect b="b" l="l" r="r" t="t"/>
            <a:pathLst>
              <a:path extrusionOk="0" h="7447" w="10492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rect b="b" l="l" r="r" t="t"/>
            <a:pathLst>
              <a:path extrusionOk="0" h="6494" w="10162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rect b="b" l="l" r="r" t="t"/>
            <a:pathLst>
              <a:path extrusionOk="0" h="11336" w="11409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rect b="b" l="l" r="r" t="t"/>
            <a:pathLst>
              <a:path extrusionOk="0" h="13574" w="10822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rect b="b" l="l" r="r" t="t"/>
            <a:pathLst>
              <a:path extrusionOk="0" h="14454" w="14674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rect b="b" l="l" r="r" t="t"/>
            <a:pathLst>
              <a:path extrusionOk="0" h="10199" w="13793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rect b="b" l="l" r="r" t="t"/>
            <a:pathLst>
              <a:path extrusionOk="0" h="13169" w="6347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rect b="b" l="l" r="r" t="t"/>
            <a:pathLst>
              <a:path extrusionOk="0" h="15004" w="17681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rect b="b" l="l" r="r" t="t"/>
            <a:pathLst>
              <a:path extrusionOk="0" h="11959" w="16911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rect b="b" l="l" r="r" t="t"/>
            <a:pathLst>
              <a:path extrusionOk="0" h="12620" w="9868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rect b="b" l="l" r="r" t="t"/>
            <a:pathLst>
              <a:path extrusionOk="0" h="15041" w="13316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rect b="b" l="l" r="r" t="t"/>
            <a:pathLst>
              <a:path extrusionOk="0" h="9098" w="1361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rect b="b" l="l" r="r" t="t"/>
            <a:pathLst>
              <a:path extrusionOk="0" h="6604" w="6164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A4C2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0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rect b="b" l="l" r="r" t="t"/>
              <a:pathLst>
                <a:path extrusionOk="0" fill="none" h="158465" w="281716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rect b="b" l="l" r="r" t="t"/>
              <a:pathLst>
                <a:path extrusionOk="0" fill="none" h="120000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rect b="b" l="l" r="r" t="t"/>
              <a:pathLst>
                <a:path extrusionOk="0" fill="none" h="1" w="281716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rect b="b" l="l" r="r" t="t"/>
              <a:pathLst>
                <a:path extrusionOk="0" fill="none" h="158465" w="1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cap="rnd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1"/>
          <p:cNvSpPr txBox="1"/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b="0" i="0" sz="1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/>
        </p:txBody>
      </p:sp>
      <p:sp>
        <p:nvSpPr>
          <p:cNvPr id="159" name="Google Shape;159;p1"/>
          <p:cNvSpPr txBox="1"/>
          <p:nvPr>
            <p:ph idx="1" type="body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b="0" i="0" sz="2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b="0" i="0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b="0" i="0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b="0" i="0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160" name="Google Shape;160;p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9.jpg"/><Relationship Id="rId5" Type="http://schemas.openxmlformats.org/officeDocument/2006/relationships/image" Target="../media/image5.jpg"/><Relationship Id="rId6" Type="http://schemas.openxmlformats.org/officeDocument/2006/relationships/image" Target="../media/image1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2"/>
          <p:cNvSpPr txBox="1"/>
          <p:nvPr>
            <p:ph type="ctrTitle"/>
          </p:nvPr>
        </p:nvSpPr>
        <p:spPr>
          <a:xfrm>
            <a:off x="2305100" y="547675"/>
            <a:ext cx="6153000" cy="25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CP301 </a:t>
            </a:r>
            <a:br>
              <a:rPr lang="en"/>
            </a:br>
            <a:r>
              <a:rPr lang="en"/>
              <a:t>MEDICAL IMAGE CLASSIFICATION: </a:t>
            </a:r>
            <a:br>
              <a:rPr lang="en"/>
            </a:br>
            <a:r>
              <a:rPr lang="en"/>
              <a:t>PNEUMONIA</a:t>
            </a:r>
            <a:endParaRPr/>
          </a:p>
        </p:txBody>
      </p:sp>
      <p:pic>
        <p:nvPicPr>
          <p:cNvPr id="526" name="Google Shape;52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100" y="141800"/>
            <a:ext cx="832400" cy="91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1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TRAIN-TEST SPLIT</a:t>
            </a:r>
            <a:endParaRPr sz="2500"/>
          </a:p>
        </p:txBody>
      </p:sp>
      <p:sp>
        <p:nvSpPr>
          <p:cNvPr id="617" name="Google Shape;617;p21"/>
          <p:cNvSpPr txBox="1"/>
          <p:nvPr>
            <p:ph idx="1" type="body"/>
          </p:nvPr>
        </p:nvSpPr>
        <p:spPr>
          <a:xfrm>
            <a:off x="747925" y="1302825"/>
            <a:ext cx="6140400" cy="3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Once, the dataset was preprocessed, the task was to train the data.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Hence, the train-test split was done to obtain training data and validation data.</a:t>
            </a:r>
            <a:br>
              <a:rPr lang="en" sz="2200"/>
            </a:br>
            <a:br>
              <a:rPr lang="en" sz="2200"/>
            </a:br>
            <a:r>
              <a:rPr i="1" lang="en" sz="1900"/>
              <a:t>TRAIN IMAGES - 24000</a:t>
            </a:r>
            <a:br>
              <a:rPr i="1" lang="en" sz="1900"/>
            </a:br>
            <a:r>
              <a:rPr i="1" lang="en" sz="1900"/>
              <a:t>VALIDATION IMAGES - 2684</a:t>
            </a:r>
            <a:endParaRPr i="1" sz="1900"/>
          </a:p>
        </p:txBody>
      </p:sp>
      <p:sp>
        <p:nvSpPr>
          <p:cNvPr id="618" name="Google Shape;618;p21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</a:t>
            </a:r>
            <a:endParaRPr sz="2500"/>
          </a:p>
        </p:txBody>
      </p:sp>
      <p:sp>
        <p:nvSpPr>
          <p:cNvPr id="624" name="Google Shape;624;p22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5" name="Google Shape;625;p22"/>
          <p:cNvGrpSpPr/>
          <p:nvPr/>
        </p:nvGrpSpPr>
        <p:grpSpPr>
          <a:xfrm>
            <a:off x="-161025" y="2340750"/>
            <a:ext cx="2952125" cy="1289700"/>
            <a:chOff x="323513" y="1986800"/>
            <a:chExt cx="2952125" cy="1289700"/>
          </a:xfrm>
        </p:grpSpPr>
        <p:sp>
          <p:nvSpPr>
            <p:cNvPr id="626" name="Google Shape;626;p22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LAYERS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27" name="Google Shape;627;p22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rgbClr val="307BF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28" name="Google Shape;628;p22"/>
          <p:cNvGrpSpPr/>
          <p:nvPr/>
        </p:nvGrpSpPr>
        <p:grpSpPr>
          <a:xfrm>
            <a:off x="4725300" y="1414300"/>
            <a:ext cx="3610650" cy="1289700"/>
            <a:chOff x="5209838" y="1060350"/>
            <a:chExt cx="3610650" cy="1289700"/>
          </a:xfrm>
        </p:grpSpPr>
        <p:sp>
          <p:nvSpPr>
            <p:cNvPr id="629" name="Google Shape;629;p22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OPTIMIZERS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30" name="Google Shape;630;p22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944A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31" name="Google Shape;631;p22"/>
          <p:cNvGrpSpPr/>
          <p:nvPr/>
        </p:nvGrpSpPr>
        <p:grpSpPr>
          <a:xfrm>
            <a:off x="4725300" y="3374400"/>
            <a:ext cx="3610650" cy="1289700"/>
            <a:chOff x="5209838" y="3020450"/>
            <a:chExt cx="3610650" cy="1289700"/>
          </a:xfrm>
        </p:grpSpPr>
        <p:sp>
          <p:nvSpPr>
            <p:cNvPr id="632" name="Google Shape;632;p22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Sniglet"/>
                  <a:ea typeface="Sniglet"/>
                  <a:cs typeface="Sniglet"/>
                  <a:sym typeface="Sniglet"/>
                </a:rPr>
                <a:t>LOSS FUNCTION</a:t>
              </a:r>
              <a:endParaRPr b="1" i="0" sz="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33" name="Google Shape;633;p22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634" name="Google Shape;634;p22"/>
          <p:cNvGrpSpPr/>
          <p:nvPr/>
        </p:nvGrpSpPr>
        <p:grpSpPr>
          <a:xfrm>
            <a:off x="2177674" y="1082412"/>
            <a:ext cx="3814835" cy="3790597"/>
            <a:chOff x="2662212" y="676343"/>
            <a:chExt cx="3814835" cy="3790597"/>
          </a:xfrm>
        </p:grpSpPr>
        <p:sp>
          <p:nvSpPr>
            <p:cNvPr id="635" name="Google Shape;635;p22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2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2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8" name="Google Shape;638;p22"/>
            <p:cNvGrpSpPr/>
            <p:nvPr/>
          </p:nvGrpSpPr>
          <p:grpSpPr>
            <a:xfrm rot="-7200165">
              <a:off x="3337679" y="2826786"/>
              <a:ext cx="585010" cy="585535"/>
              <a:chOff x="1967628" y="812211"/>
              <a:chExt cx="587999" cy="587999"/>
            </a:xfrm>
          </p:grpSpPr>
          <p:sp>
            <p:nvSpPr>
              <p:cNvPr id="639" name="Google Shape;639;p22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307BF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2745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22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307BF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1" name="Google Shape;641;p22"/>
            <p:cNvGrpSpPr/>
            <p:nvPr/>
          </p:nvGrpSpPr>
          <p:grpSpPr>
            <a:xfrm>
              <a:off x="4264097" y="1180331"/>
              <a:ext cx="585000" cy="585529"/>
              <a:chOff x="1970048" y="811613"/>
              <a:chExt cx="587999" cy="587999"/>
            </a:xfrm>
          </p:grpSpPr>
          <p:sp>
            <p:nvSpPr>
              <p:cNvPr id="642" name="Google Shape;642;p22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944A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2745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22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44" name="Google Shape;644;p22"/>
            <p:cNvGrpSpPr/>
            <p:nvPr/>
          </p:nvGrpSpPr>
          <p:grpSpPr>
            <a:xfrm rot="7200165">
              <a:off x="5229931" y="2804716"/>
              <a:ext cx="585010" cy="585535"/>
              <a:chOff x="1977085" y="811649"/>
              <a:chExt cx="587999" cy="587999"/>
            </a:xfrm>
          </p:grpSpPr>
          <p:sp>
            <p:nvSpPr>
              <p:cNvPr id="645" name="Google Shape;645;p22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0D5DD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2745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2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0D5DD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22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8" name="Google Shape;648;p22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p22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 </a:t>
              </a:r>
              <a:endParaRPr b="1" i="0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23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TRAINING: ADDITION OF LAYERS</a:t>
            </a:r>
            <a:endParaRPr sz="2500"/>
          </a:p>
        </p:txBody>
      </p:sp>
      <p:sp>
        <p:nvSpPr>
          <p:cNvPr id="655" name="Google Shape;655;p23"/>
          <p:cNvSpPr txBox="1"/>
          <p:nvPr>
            <p:ph idx="1" type="body"/>
          </p:nvPr>
        </p:nvSpPr>
        <p:spPr>
          <a:xfrm>
            <a:off x="747925" y="10824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00"/>
              <a:buChar char="✘"/>
            </a:pPr>
            <a:r>
              <a:rPr lang="en" sz="1700"/>
              <a:t>The ResNet 18 network architecture is used in the addition of layers.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✘"/>
            </a:pPr>
            <a:r>
              <a:rPr i="1" lang="en" sz="1700"/>
              <a:t>WHAT IS ResNet 18?</a:t>
            </a:r>
            <a:br>
              <a:rPr lang="en" sz="1700"/>
            </a:br>
            <a:r>
              <a:rPr lang="en" sz="1700"/>
              <a:t>ResNet-18 is a convolutional neural network that is 18 layers deep. You can load a pre-trained version of the network trained on more than a million images from the ImageNet database.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1700"/>
          </a:p>
        </p:txBody>
      </p:sp>
      <p:sp>
        <p:nvSpPr>
          <p:cNvPr id="656" name="Google Shape;656;p2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1975" y="2571709"/>
            <a:ext cx="5089250" cy="25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TRAINING: ADDITION OF LAYERS</a:t>
            </a:r>
            <a:endParaRPr sz="2500"/>
          </a:p>
        </p:txBody>
      </p:sp>
      <p:sp>
        <p:nvSpPr>
          <p:cNvPr id="663" name="Google Shape;663;p24"/>
          <p:cNvSpPr txBox="1"/>
          <p:nvPr>
            <p:ph idx="1" type="body"/>
          </p:nvPr>
        </p:nvSpPr>
        <p:spPr>
          <a:xfrm>
            <a:off x="747925" y="1231529"/>
            <a:ext cx="6140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As most of the torchvision models, the original ResNet expects a three channel input in conv1.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However, our X-Ray image data has only one channel. Thus we need to change the in_channel parameter from 3 to 1.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Additionally, we will change the last fully connected layer to have only one output as we have a binary class label.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1700"/>
          </a:p>
        </p:txBody>
      </p:sp>
      <p:sp>
        <p:nvSpPr>
          <p:cNvPr id="664" name="Google Shape;664;p2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TRAINING: ADDING OPTIMIZERS</a:t>
            </a:r>
            <a:endParaRPr sz="2500"/>
          </a:p>
        </p:txBody>
      </p:sp>
      <p:sp>
        <p:nvSpPr>
          <p:cNvPr id="670" name="Google Shape;670;p25"/>
          <p:cNvSpPr txBox="1"/>
          <p:nvPr>
            <p:ph idx="1" type="body"/>
          </p:nvPr>
        </p:nvSpPr>
        <p:spPr>
          <a:xfrm>
            <a:off x="747925" y="1082425"/>
            <a:ext cx="47559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An optimizer is a function or an algorithm that modifies the attributes of the neural network, such as weights and learning rate. Thus, it helps in reducing the overall loss and improve the accuracy.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In this model, we have used ADAM optimizer for better accuracy of the model. ADAM uses momentum and Adaptive learning rates and hence converges faster.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1700"/>
          </a:p>
        </p:txBody>
      </p:sp>
      <p:sp>
        <p:nvSpPr>
          <p:cNvPr id="671" name="Google Shape;671;p2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2" name="Google Shape;67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125" y="1607550"/>
            <a:ext cx="3538475" cy="26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TRAINING: ADDING LOSS FUNCTION</a:t>
            </a:r>
            <a:endParaRPr sz="2500"/>
          </a:p>
        </p:txBody>
      </p:sp>
      <p:sp>
        <p:nvSpPr>
          <p:cNvPr id="678" name="Google Shape;678;p26"/>
          <p:cNvSpPr txBox="1"/>
          <p:nvPr>
            <p:ph idx="1" type="body"/>
          </p:nvPr>
        </p:nvSpPr>
        <p:spPr>
          <a:xfrm>
            <a:off x="739938" y="1144575"/>
            <a:ext cx="3771000" cy="39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1700"/>
              <a:t>The loss function used in the model is Binary Cross Entropy loss function.</a:t>
            </a:r>
            <a:br>
              <a:rPr lang="en" sz="1700"/>
            </a:br>
            <a:br>
              <a:rPr lang="en" sz="1700"/>
            </a:br>
            <a:br>
              <a:rPr lang="en" sz="1700"/>
            </a:br>
            <a:br>
              <a:rPr lang="en" sz="1700"/>
            </a:br>
            <a:br>
              <a:rPr lang="en" sz="1700"/>
            </a:br>
            <a:endParaRPr sz="1700"/>
          </a:p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1700"/>
              <a:t>In fact we use BCE With Logits Loss which directly accepts the raw unprocessed predicted values and computes the sigmoid activation function before applying Cross Entropy).</a:t>
            </a:r>
            <a:endParaRPr sz="1700"/>
          </a:p>
          <a:p>
            <a:pPr indent="0" lvl="0" marL="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1700"/>
          </a:p>
        </p:txBody>
      </p:sp>
      <p:sp>
        <p:nvSpPr>
          <p:cNvPr id="679" name="Google Shape;679;p2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0" name="Google Shape;6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99" y="2171501"/>
            <a:ext cx="4115700" cy="8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1550" y="1691200"/>
            <a:ext cx="4532449" cy="25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INTERPRETABILITY</a:t>
            </a:r>
            <a:endParaRPr sz="2500"/>
          </a:p>
        </p:txBody>
      </p:sp>
      <p:sp>
        <p:nvSpPr>
          <p:cNvPr id="687" name="Google Shape;687;p27"/>
          <p:cNvSpPr txBox="1"/>
          <p:nvPr>
            <p:ph idx="1" type="body"/>
          </p:nvPr>
        </p:nvSpPr>
        <p:spPr>
          <a:xfrm>
            <a:off x="514150" y="1302825"/>
            <a:ext cx="33345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We make use of Class Activation Maps (CAM)</a:t>
            </a:r>
            <a:br>
              <a:rPr lang="en"/>
            </a:br>
            <a:endParaRPr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It is a method to visualize image regions most important for the decision of the classifier.</a:t>
            </a:r>
            <a:endParaRPr/>
          </a:p>
        </p:txBody>
      </p:sp>
      <p:pic>
        <p:nvPicPr>
          <p:cNvPr id="688" name="Google Shape;688;p27"/>
          <p:cNvPicPr preferRelativeResize="0"/>
          <p:nvPr/>
        </p:nvPicPr>
        <p:blipFill rotWithShape="1">
          <a:blip r:embed="rId3">
            <a:alphaModFix/>
          </a:blip>
          <a:srcRect b="20453" l="26179" r="37580" t="51730"/>
          <a:stretch/>
        </p:blipFill>
        <p:spPr>
          <a:xfrm rot="-5400000">
            <a:off x="6574462" y="1464488"/>
            <a:ext cx="2985375" cy="293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2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0" name="Google Shape;690;p27"/>
          <p:cNvPicPr preferRelativeResize="0"/>
          <p:nvPr/>
        </p:nvPicPr>
        <p:blipFill rotWithShape="1">
          <a:blip r:embed="rId3">
            <a:alphaModFix/>
          </a:blip>
          <a:srcRect b="47617" l="25139" r="38620" t="26825"/>
          <a:stretch/>
        </p:blipFill>
        <p:spPr>
          <a:xfrm rot="-5400000">
            <a:off x="3705524" y="1600613"/>
            <a:ext cx="2947875" cy="266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2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TRAINING SUMMARY</a:t>
            </a:r>
            <a:endParaRPr sz="2500"/>
          </a:p>
        </p:txBody>
      </p:sp>
      <p:sp>
        <p:nvSpPr>
          <p:cNvPr id="696" name="Google Shape;696;p2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7" name="Google Shape;6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4713" y="1179425"/>
            <a:ext cx="5514975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TESTING</a:t>
            </a:r>
            <a:endParaRPr sz="2500"/>
          </a:p>
        </p:txBody>
      </p:sp>
      <p:sp>
        <p:nvSpPr>
          <p:cNvPr id="703" name="Google Shape;703;p29"/>
          <p:cNvSpPr txBox="1"/>
          <p:nvPr>
            <p:ph idx="1" type="body"/>
          </p:nvPr>
        </p:nvSpPr>
        <p:spPr>
          <a:xfrm>
            <a:off x="747925" y="1302825"/>
            <a:ext cx="38862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The overall result is calculated using the torchmetrics library.</a:t>
            </a:r>
            <a:br>
              <a:rPr lang="en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Accuracy, Precision, Recall and Confusion matrix were computed.</a:t>
            </a:r>
            <a:endParaRPr sz="2000"/>
          </a:p>
        </p:txBody>
      </p:sp>
      <p:sp>
        <p:nvSpPr>
          <p:cNvPr id="704" name="Google Shape;704;p29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5" name="Google Shape;7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7876" y="1687325"/>
            <a:ext cx="4796124" cy="2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569214"/>
            <a:ext cx="9144004" cy="400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3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TESTING</a:t>
            </a:r>
            <a:endParaRPr sz="2500"/>
          </a:p>
        </p:txBody>
      </p:sp>
      <p:sp>
        <p:nvSpPr>
          <p:cNvPr id="712" name="Google Shape;712;p30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Recall is much larger than the precision.</a:t>
            </a:r>
            <a:br>
              <a:rPr lang="en"/>
            </a:br>
            <a:endParaRPr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Recall tells us that the model rarely misses a case of pneumonia.</a:t>
            </a:r>
            <a:br>
              <a:rPr lang="en"/>
            </a:br>
            <a:endParaRPr/>
          </a:p>
          <a:p>
            <a:pPr indent="-3873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✘"/>
            </a:pPr>
            <a:r>
              <a:rPr lang="en"/>
              <a:t>Low precision means that many images without pneumonia are also classified as pneumonic.</a:t>
            </a:r>
            <a:endParaRPr/>
          </a:p>
        </p:txBody>
      </p:sp>
      <p:sp>
        <p:nvSpPr>
          <p:cNvPr id="713" name="Google Shape;713;p30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"/>
          <p:cNvSpPr txBox="1"/>
          <p:nvPr>
            <p:ph type="title"/>
          </p:nvPr>
        </p:nvSpPr>
        <p:spPr>
          <a:xfrm>
            <a:off x="735500" y="262300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TEAM PRESENTATION</a:t>
            </a:r>
            <a:endParaRPr sz="2500"/>
          </a:p>
        </p:txBody>
      </p:sp>
      <p:sp>
        <p:nvSpPr>
          <p:cNvPr id="532" name="Google Shape;532;p13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13"/>
          <p:cNvPicPr preferRelativeResize="0"/>
          <p:nvPr/>
        </p:nvPicPr>
        <p:blipFill rotWithShape="1">
          <a:blip r:embed="rId3">
            <a:alphaModFix/>
          </a:blip>
          <a:srcRect b="6472" l="0" r="0" t="0"/>
          <a:stretch/>
        </p:blipFill>
        <p:spPr>
          <a:xfrm>
            <a:off x="340050" y="167000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p13"/>
          <p:cNvSpPr txBox="1"/>
          <p:nvPr/>
        </p:nvSpPr>
        <p:spPr>
          <a:xfrm>
            <a:off x="344664" y="315659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Kirti Singh</a:t>
            </a:r>
            <a:br>
              <a:rPr b="0" i="0" lang="en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2019EEB1166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35" name="Google Shape;535;p13"/>
          <p:cNvPicPr preferRelativeResize="0"/>
          <p:nvPr/>
        </p:nvPicPr>
        <p:blipFill rotWithShape="1">
          <a:blip r:embed="rId4">
            <a:alphaModFix/>
          </a:blip>
          <a:srcRect b="28148" l="18882" r="18882" t="9615"/>
          <a:stretch/>
        </p:blipFill>
        <p:spPr>
          <a:xfrm>
            <a:off x="2157847" y="167000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6" name="Google Shape;536;p13"/>
          <p:cNvPicPr preferRelativeResize="0"/>
          <p:nvPr/>
        </p:nvPicPr>
        <p:blipFill rotWithShape="1">
          <a:blip r:embed="rId5">
            <a:alphaModFix/>
          </a:blip>
          <a:srcRect b="6472" l="0" r="0" t="0"/>
          <a:stretch/>
        </p:blipFill>
        <p:spPr>
          <a:xfrm>
            <a:off x="3975645" y="167000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37" name="Google Shape;537;p13"/>
          <p:cNvPicPr preferRelativeResize="0"/>
          <p:nvPr/>
        </p:nvPicPr>
        <p:blipFill rotWithShape="1">
          <a:blip r:embed="rId6">
            <a:alphaModFix/>
          </a:blip>
          <a:srcRect b="31731" l="11161" r="20568" t="0"/>
          <a:stretch/>
        </p:blipFill>
        <p:spPr>
          <a:xfrm>
            <a:off x="5793442" y="167000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13"/>
          <p:cNvSpPr txBox="1"/>
          <p:nvPr/>
        </p:nvSpPr>
        <p:spPr>
          <a:xfrm>
            <a:off x="2162464" y="315659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Nakul Ranjan</a:t>
            </a:r>
            <a:b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2019EEB1175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39" name="Google Shape;539;p13"/>
          <p:cNvSpPr txBox="1"/>
          <p:nvPr/>
        </p:nvSpPr>
        <p:spPr>
          <a:xfrm>
            <a:off x="3980251" y="315659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Shreya Gupta</a:t>
            </a:r>
            <a:b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2019EEB1196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40" name="Google Shape;540;p13"/>
          <p:cNvSpPr txBox="1"/>
          <p:nvPr/>
        </p:nvSpPr>
        <p:spPr>
          <a:xfrm>
            <a:off x="5437724" y="3156600"/>
            <a:ext cx="21972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Routhu Rohith Kumar</a:t>
            </a:r>
            <a:br>
              <a:rPr b="0" i="0" lang="en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0" i="0" lang="en" sz="1400" u="none" cap="none" strike="noStrik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2019EEB1187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 txBox="1"/>
          <p:nvPr>
            <p:ph idx="4294967295" type="ctrTitle"/>
          </p:nvPr>
        </p:nvSpPr>
        <p:spPr>
          <a:xfrm>
            <a:off x="1605225" y="594943"/>
            <a:ext cx="5933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</a:pPr>
            <a:r>
              <a:rPr b="0" i="0" lang="en" sz="4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76.5276%</a:t>
            </a:r>
            <a:endParaRPr b="0" i="0" sz="4800" u="none" cap="none" strike="noStrike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9" name="Google Shape;719;p31"/>
          <p:cNvSpPr txBox="1"/>
          <p:nvPr>
            <p:ph idx="4294967295" type="subTitle"/>
          </p:nvPr>
        </p:nvSpPr>
        <p:spPr>
          <a:xfrm>
            <a:off x="1605225" y="1205851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Accuracy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0" name="Google Shape;720;p31"/>
          <p:cNvSpPr txBox="1"/>
          <p:nvPr>
            <p:ph idx="4294967295" type="ctrTitle"/>
          </p:nvPr>
        </p:nvSpPr>
        <p:spPr>
          <a:xfrm>
            <a:off x="1605225" y="3400365"/>
            <a:ext cx="5933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</a:pPr>
            <a:r>
              <a:rPr b="0" i="0" lang="en" sz="4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85.4545%</a:t>
            </a:r>
            <a:endParaRPr b="0" i="0" sz="4800" u="none" cap="none" strike="noStrike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21" name="Google Shape;721;p31"/>
          <p:cNvSpPr txBox="1"/>
          <p:nvPr>
            <p:ph idx="4294967295" type="subTitle"/>
          </p:nvPr>
        </p:nvSpPr>
        <p:spPr>
          <a:xfrm>
            <a:off x="1605225" y="4011273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Recall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2" name="Google Shape;722;p31"/>
          <p:cNvSpPr txBox="1"/>
          <p:nvPr>
            <p:ph idx="4294967295" type="ctrTitle"/>
          </p:nvPr>
        </p:nvSpPr>
        <p:spPr>
          <a:xfrm>
            <a:off x="1605225" y="1991375"/>
            <a:ext cx="59337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</a:pPr>
            <a:r>
              <a:rPr b="0" i="0" lang="en" sz="4800" u="none" cap="none" strike="noStrike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rPr>
              <a:t>48.8196%</a:t>
            </a:r>
            <a:endParaRPr b="0" i="0" sz="4800" u="none" cap="none" strike="noStrike">
              <a:solidFill>
                <a:schemeClr val="accen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23" name="Google Shape;723;p31"/>
          <p:cNvSpPr txBox="1"/>
          <p:nvPr>
            <p:ph idx="4294967295" type="subTitle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Precision</a:t>
            </a:r>
            <a:endParaRPr b="0" i="0" sz="1800" u="none" cap="none" strike="noStrik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724" name="Google Shape;724;p31"/>
          <p:cNvGrpSpPr/>
          <p:nvPr/>
        </p:nvGrpSpPr>
        <p:grpSpPr>
          <a:xfrm>
            <a:off x="1553100" y="1868593"/>
            <a:ext cx="6037800" cy="1406315"/>
            <a:chOff x="1553100" y="2807121"/>
            <a:chExt cx="6037800" cy="1406315"/>
          </a:xfrm>
        </p:grpSpPr>
        <p:cxnSp>
          <p:nvCxnSpPr>
            <p:cNvPr id="725" name="Google Shape;725;p31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cap="rnd" cmpd="sng" w="19050">
              <a:solidFill>
                <a:srgbClr val="A4C2F4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26" name="Google Shape;726;p31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cap="rnd" cmpd="sng" w="19050">
              <a:solidFill>
                <a:srgbClr val="A4C2F4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727" name="Google Shape;727;p31"/>
          <p:cNvSpPr txBox="1"/>
          <p:nvPr>
            <p:ph idx="12" type="sldNum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2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CONCLUSION</a:t>
            </a:r>
            <a:endParaRPr sz="2500"/>
          </a:p>
        </p:txBody>
      </p:sp>
      <p:sp>
        <p:nvSpPr>
          <p:cNvPr id="733" name="Google Shape;733;p32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The overall result is decent with our model.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There are a large number of False Negatives due to the data imbalance. 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Training the model on a large dataset will lead to a more accurate model which will require a larger GPU, and much greater processing times, which is out of scope at the present level.</a:t>
            </a:r>
            <a:endParaRPr sz="2200"/>
          </a:p>
        </p:txBody>
      </p:sp>
      <p:sp>
        <p:nvSpPr>
          <p:cNvPr id="734" name="Google Shape;734;p32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ABOUT MEDICAL IMAGE CLASSIFICATION</a:t>
            </a:r>
            <a:endParaRPr sz="2500"/>
          </a:p>
        </p:txBody>
      </p:sp>
      <p:sp>
        <p:nvSpPr>
          <p:cNvPr id="546" name="Google Shape;546;p14"/>
          <p:cNvSpPr txBox="1"/>
          <p:nvPr>
            <p:ph idx="1" type="body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Char char="✘"/>
            </a:pPr>
            <a:r>
              <a:rPr lang="en" sz="2100"/>
              <a:t>Medical Image provides information about the spatially resolved information of a human body.</a:t>
            </a:r>
            <a:br>
              <a:rPr lang="en" sz="2100"/>
            </a:br>
            <a:endParaRPr sz="2100"/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✘"/>
            </a:pPr>
            <a:r>
              <a:rPr lang="en" sz="2100"/>
              <a:t>Classification of such images to identify the abnormality is Medical Image Classification.</a:t>
            </a:r>
            <a:br>
              <a:rPr lang="en" sz="2100"/>
            </a:br>
            <a:endParaRPr sz="2100"/>
          </a:p>
          <a:p>
            <a:pPr indent="-3619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✘"/>
            </a:pPr>
            <a:r>
              <a:rPr lang="en" sz="2100"/>
              <a:t>In this project, the work is done around classification of Lung X-Rays to classify the pneumonia.</a:t>
            </a:r>
            <a:endParaRPr sz="2100"/>
          </a:p>
        </p:txBody>
      </p:sp>
      <p:sp>
        <p:nvSpPr>
          <p:cNvPr id="547" name="Google Shape;547;p14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PNEUMONIA CLASSIFICATION</a:t>
            </a:r>
            <a:endParaRPr sz="2500"/>
          </a:p>
        </p:txBody>
      </p:sp>
      <p:sp>
        <p:nvSpPr>
          <p:cNvPr id="553" name="Google Shape;553;p15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4" name="Google Shape;5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8" y="1239250"/>
            <a:ext cx="8981424" cy="29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6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IMAGE PREPROCESSING</a:t>
            </a:r>
            <a:endParaRPr sz="2500"/>
          </a:p>
        </p:txBody>
      </p:sp>
      <p:sp>
        <p:nvSpPr>
          <p:cNvPr id="560" name="Google Shape;560;p16"/>
          <p:cNvSpPr txBox="1"/>
          <p:nvPr>
            <p:ph idx="1" type="body"/>
          </p:nvPr>
        </p:nvSpPr>
        <p:spPr>
          <a:xfrm>
            <a:off x="747925" y="1302825"/>
            <a:ext cx="4692900" cy="3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"/>
              <a:t>A typical dataset with various X-Ray image are of different dimensions and contrast scale and hence they are preprocessed to get similar dimensions and normalised pixel brightness on the greyscale.</a:t>
            </a:r>
            <a:endParaRPr/>
          </a:p>
        </p:txBody>
      </p:sp>
      <p:sp>
        <p:nvSpPr>
          <p:cNvPr id="561" name="Google Shape;561;p16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2" name="Google Shape;562;p16"/>
          <p:cNvPicPr preferRelativeResize="0"/>
          <p:nvPr/>
        </p:nvPicPr>
        <p:blipFill rotWithShape="1">
          <a:blip r:embed="rId3">
            <a:alphaModFix/>
          </a:blip>
          <a:srcRect b="0" l="0" r="70917" t="0"/>
          <a:stretch/>
        </p:blipFill>
        <p:spPr>
          <a:xfrm>
            <a:off x="6075825" y="225025"/>
            <a:ext cx="2145776" cy="25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6"/>
          <p:cNvPicPr preferRelativeResize="0"/>
          <p:nvPr/>
        </p:nvPicPr>
        <p:blipFill rotWithShape="1">
          <a:blip r:embed="rId3">
            <a:alphaModFix/>
          </a:blip>
          <a:srcRect b="16548" l="36581" r="34558" t="0"/>
          <a:stretch/>
        </p:blipFill>
        <p:spPr>
          <a:xfrm>
            <a:off x="5829250" y="2370825"/>
            <a:ext cx="2638925" cy="26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STEPS FOR PNEUMONIA CLASSIFICATION</a:t>
            </a:r>
            <a:endParaRPr sz="2500"/>
          </a:p>
        </p:txBody>
      </p:sp>
      <p:sp>
        <p:nvSpPr>
          <p:cNvPr id="569" name="Google Shape;569;p17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0" name="Google Shape;570;p17"/>
          <p:cNvGrpSpPr/>
          <p:nvPr/>
        </p:nvGrpSpPr>
        <p:grpSpPr>
          <a:xfrm>
            <a:off x="586328" y="1374387"/>
            <a:ext cx="3145044" cy="3056400"/>
            <a:chOff x="1293737" y="1258050"/>
            <a:chExt cx="2726286" cy="2547000"/>
          </a:xfrm>
        </p:grpSpPr>
        <p:sp>
          <p:nvSpPr>
            <p:cNvPr id="571" name="Google Shape;571;p17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1200" u="none" cap="none" strike="noStrike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3" name="Google Shape;573;p17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rPr>
                <a:t>PREPROCESSING</a:t>
              </a:r>
              <a:endParaRPr b="0" i="0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574" name="Google Shape;574;p17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Dosis"/>
                  <a:ea typeface="Dosis"/>
                  <a:cs typeface="Dosis"/>
                  <a:sym typeface="Dosis"/>
                </a:rPr>
                <a:t>Data preprocessing is a process of preparing the raw data and making it suitable for a machine learning model.</a:t>
              </a:r>
              <a:endParaRPr b="1" i="0" sz="11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75" name="Google Shape;575;p17"/>
          <p:cNvGrpSpPr/>
          <p:nvPr/>
        </p:nvGrpSpPr>
        <p:grpSpPr>
          <a:xfrm>
            <a:off x="2789959" y="1374387"/>
            <a:ext cx="3145045" cy="3056400"/>
            <a:chOff x="3203958" y="1258050"/>
            <a:chExt cx="2726287" cy="2547000"/>
          </a:xfrm>
        </p:grpSpPr>
        <p:sp>
          <p:nvSpPr>
            <p:cNvPr id="576" name="Google Shape;576;p17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1200" u="none" cap="none" strike="noStrike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8" name="Google Shape;578;p17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Dosis"/>
                  <a:ea typeface="Dosis"/>
                  <a:cs typeface="Dosis"/>
                  <a:sym typeface="Dosis"/>
                </a:rPr>
                <a:t>A machine learning training model is a process in which a machine learning (ML) algorithm is fed with sufficient training data to learn from.</a:t>
              </a:r>
              <a:endParaRPr b="0" i="0" sz="12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579" name="Google Shape;579;p17"/>
          <p:cNvGrpSpPr/>
          <p:nvPr/>
        </p:nvGrpSpPr>
        <p:grpSpPr>
          <a:xfrm>
            <a:off x="5004892" y="1374387"/>
            <a:ext cx="3145044" cy="3056400"/>
            <a:chOff x="5123977" y="1258050"/>
            <a:chExt cx="2726286" cy="2547000"/>
          </a:xfrm>
        </p:grpSpPr>
        <p:sp>
          <p:nvSpPr>
            <p:cNvPr id="580" name="Google Shape;580;p17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" sz="1200" u="none" cap="none" strike="noStrike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1200" u="none" cap="none" strike="noStrike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2" name="Google Shape;582;p17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Dosis"/>
                  <a:ea typeface="Dosis"/>
                  <a:cs typeface="Dosis"/>
                  <a:sym typeface="Dosis"/>
                </a:rPr>
                <a:t> In machine learning, model testing is referred to as the process where the performance of a fully trained model is evaluated on a testing set.</a:t>
              </a:r>
              <a:endParaRPr b="1" i="0" sz="1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583" name="Google Shape;583;p17"/>
          <p:cNvSpPr txBox="1"/>
          <p:nvPr/>
        </p:nvSpPr>
        <p:spPr>
          <a:xfrm rot="-2767471">
            <a:off x="3081553" y="2473362"/>
            <a:ext cx="2745517" cy="46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TRAINING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84" name="Google Shape;584;p17"/>
          <p:cNvSpPr txBox="1"/>
          <p:nvPr/>
        </p:nvSpPr>
        <p:spPr>
          <a:xfrm rot="-2767471">
            <a:off x="5305216" y="2473362"/>
            <a:ext cx="2745517" cy="462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TESTING</a:t>
            </a:r>
            <a:endParaRPr b="0" i="0" sz="1800" u="none" cap="none" strike="noStrik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8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PREPROCESSING</a:t>
            </a:r>
            <a:endParaRPr sz="2500"/>
          </a:p>
        </p:txBody>
      </p:sp>
      <p:sp>
        <p:nvSpPr>
          <p:cNvPr id="590" name="Google Shape;590;p18"/>
          <p:cNvSpPr txBox="1"/>
          <p:nvPr>
            <p:ph idx="1" type="body"/>
          </p:nvPr>
        </p:nvSpPr>
        <p:spPr>
          <a:xfrm>
            <a:off x="747925" y="1302824"/>
            <a:ext cx="6140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The images in the dataset are of the size 1024 x 1024 and without standardized pixel values.</a:t>
            </a:r>
            <a:endParaRPr sz="2200"/>
          </a:p>
        </p:txBody>
      </p:sp>
      <p:sp>
        <p:nvSpPr>
          <p:cNvPr id="591" name="Google Shape;591;p18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2" name="Google Shape;59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925" y="2240250"/>
            <a:ext cx="7600951" cy="24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9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PREPROCESSING</a:t>
            </a:r>
            <a:endParaRPr sz="2500"/>
          </a:p>
        </p:txBody>
      </p:sp>
      <p:sp>
        <p:nvSpPr>
          <p:cNvPr id="598" name="Google Shape;598;p19"/>
          <p:cNvSpPr txBox="1"/>
          <p:nvPr>
            <p:ph idx="1" type="body"/>
          </p:nvPr>
        </p:nvSpPr>
        <p:spPr>
          <a:xfrm>
            <a:off x="747925" y="1302825"/>
            <a:ext cx="37359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✘"/>
            </a:pPr>
            <a:r>
              <a:rPr lang="en" sz="2200"/>
              <a:t>The preprocessing was done in a fashion to reduce the size of images to 224 x 224. Also the the pixel value was standardized pixel values into the interval [0,1] by scaling with 1/255.</a:t>
            </a:r>
            <a:endParaRPr sz="2200"/>
          </a:p>
        </p:txBody>
      </p:sp>
      <p:sp>
        <p:nvSpPr>
          <p:cNvPr id="599" name="Google Shape;599;p19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0" name="Google Shape;600;p19"/>
          <p:cNvPicPr preferRelativeResize="0"/>
          <p:nvPr/>
        </p:nvPicPr>
        <p:blipFill rotWithShape="1">
          <a:blip r:embed="rId3">
            <a:alphaModFix/>
          </a:blip>
          <a:srcRect b="6991" l="20940" r="18272" t="12537"/>
          <a:stretch/>
        </p:blipFill>
        <p:spPr>
          <a:xfrm>
            <a:off x="4393750" y="1503775"/>
            <a:ext cx="2835373" cy="28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0"/>
          <p:cNvSpPr txBox="1"/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500"/>
              <a:t>PREPROCESSING</a:t>
            </a:r>
            <a:endParaRPr sz="2500"/>
          </a:p>
        </p:txBody>
      </p:sp>
      <p:sp>
        <p:nvSpPr>
          <p:cNvPr id="606" name="Google Shape;606;p20"/>
          <p:cNvSpPr txBox="1"/>
          <p:nvPr>
            <p:ph idx="1" type="body"/>
          </p:nvPr>
        </p:nvSpPr>
        <p:spPr>
          <a:xfrm>
            <a:off x="747925" y="1302825"/>
            <a:ext cx="6140400" cy="9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None/>
            </a:pPr>
            <a:r>
              <a:rPr lang="en" sz="2200"/>
              <a:t>Compute training mean and standard deviation of all the pixel values for further normalisation.</a:t>
            </a:r>
            <a:endParaRPr sz="2200"/>
          </a:p>
        </p:txBody>
      </p:sp>
      <p:sp>
        <p:nvSpPr>
          <p:cNvPr id="607" name="Google Shape;607;p20"/>
          <p:cNvSpPr txBox="1"/>
          <p:nvPr>
            <p:ph idx="12" type="sldNum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8" name="Google Shape;6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325" y="2334288"/>
            <a:ext cx="6972300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0"/>
          <p:cNvSpPr txBox="1"/>
          <p:nvPr/>
        </p:nvSpPr>
        <p:spPr>
          <a:xfrm>
            <a:off x="897000" y="3553250"/>
            <a:ext cx="62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10" name="Google Shape;610;p20"/>
          <p:cNvPicPr preferRelativeResize="0"/>
          <p:nvPr/>
        </p:nvPicPr>
        <p:blipFill rotWithShape="1">
          <a:blip r:embed="rId4">
            <a:alphaModFix/>
          </a:blip>
          <a:srcRect b="43107" l="0" r="0" t="0"/>
          <a:stretch/>
        </p:blipFill>
        <p:spPr>
          <a:xfrm>
            <a:off x="1716975" y="3706188"/>
            <a:ext cx="2495550" cy="10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20"/>
          <p:cNvPicPr preferRelativeResize="0"/>
          <p:nvPr/>
        </p:nvPicPr>
        <p:blipFill rotWithShape="1">
          <a:blip r:embed="rId4">
            <a:alphaModFix/>
          </a:blip>
          <a:srcRect b="0" l="0" r="0" t="59846"/>
          <a:stretch/>
        </p:blipFill>
        <p:spPr>
          <a:xfrm>
            <a:off x="4588425" y="3859250"/>
            <a:ext cx="2495550" cy="7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